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1" r:id="rId45"/>
    <p:sldId id="435" r:id="rId46"/>
    <p:sldId id="448" r:id="rId47"/>
    <p:sldId id="451" r:id="rId48"/>
    <p:sldId id="449" r:id="rId49"/>
    <p:sldId id="463" r:id="rId50"/>
    <p:sldId id="436" r:id="rId51"/>
    <p:sldId id="452" r:id="rId52"/>
    <p:sldId id="454" r:id="rId53"/>
    <p:sldId id="275" r:id="rId54"/>
    <p:sldId id="282" r:id="rId55"/>
    <p:sldId id="283" r:id="rId56"/>
    <p:sldId id="439" r:id="rId57"/>
    <p:sldId id="444" r:id="rId58"/>
    <p:sldId id="468" r:id="rId59"/>
    <p:sldId id="467" r:id="rId60"/>
    <p:sldId id="442" r:id="rId61"/>
    <p:sldId id="446" r:id="rId62"/>
    <p:sldId id="445" r:id="rId63"/>
    <p:sldId id="450" r:id="rId64"/>
    <p:sldId id="281" r:id="rId65"/>
    <p:sldId id="279" r:id="rId66"/>
    <p:sldId id="260" r:id="rId67"/>
    <p:sldId id="278" r:id="rId68"/>
    <p:sldId id="457" r:id="rId69"/>
    <p:sldId id="280" r:id="rId70"/>
    <p:sldId id="285" r:id="rId7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3" autoAdjust="0"/>
    <p:restoredTop sz="90995" autoAdjust="0"/>
  </p:normalViewPr>
  <p:slideViewPr>
    <p:cSldViewPr>
      <p:cViewPr varScale="1">
        <p:scale>
          <a:sx n="187" d="100"/>
          <a:sy n="187" d="100"/>
        </p:scale>
        <p:origin x="-2178" y="-78"/>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12/26/2022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12/26/2022</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12/26/2022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12/26/2022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a:solidFill>
                  <a:schemeClr val="accent1"/>
                </a:solidFill>
              </a:rPr>
              <a:t>Heather </a:t>
            </a:r>
            <a:r>
              <a:rPr lang="en-US" sz="2400" dirty="0" err="1">
                <a:solidFill>
                  <a:schemeClr val="accent1"/>
                </a:solidFill>
              </a:rPr>
              <a:t>Meiring</a:t>
            </a:r>
            <a:r>
              <a:rPr lang="en-US" sz="2400" dirty="0">
                <a:solidFill>
                  <a:schemeClr val="accent1"/>
                </a:solidFill>
              </a:rPr>
              <a:t>, Abhishek Pillai, Mark Rowland,</a:t>
            </a:r>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a:ln w="11430"/>
                <a:solidFill>
                  <a:srgbClr val="FFC000"/>
                </a:solidFill>
                <a:effectLst>
                  <a:outerShdw blurRad="80000" dist="40000" dir="5040000" algn="tl">
                    <a:srgbClr val="000000">
                      <a:alpha val="30000"/>
                    </a:srgbClr>
                  </a:outerShdw>
                </a:effectLst>
              </a:rPr>
              <a:t>Scooter </a:t>
            </a:r>
          </a:p>
          <a:p>
            <a:r>
              <a:rPr lang="en-US" sz="5400" b="1" cap="none" spc="0" dirty="0">
                <a:ln w="11430"/>
                <a:solidFill>
                  <a:srgbClr val="FFC000"/>
                </a:solidFill>
                <a:effectLst>
                  <a:outerShdw blurRad="80000" dist="40000" dir="5040000" algn="tl">
                    <a:srgbClr val="000000">
                      <a:alpha val="30000"/>
                    </a:srgbClr>
                  </a:outerShdw>
                </a:effectLst>
              </a:rPr>
              <a:t>Scout </a:t>
            </a:r>
          </a:p>
          <a:p>
            <a:r>
              <a:rPr lang="en-US" sz="5400" b="1" cap="none" spc="0" dirty="0" err="1">
                <a:ln w="11430"/>
                <a:solidFill>
                  <a:srgbClr val="FFC000"/>
                </a:solidFill>
                <a:effectLst>
                  <a:outerShdw blurRad="80000" dist="40000" dir="5040000" algn="tl">
                    <a:srgbClr val="000000">
                      <a:alpha val="30000"/>
                    </a:srgbClr>
                  </a:outerShdw>
                </a:effectLst>
              </a:rPr>
              <a:t>Fischbot</a:t>
            </a:r>
            <a:endParaRPr lang="en-US" sz="5400" b="1" cap="none" spc="0" dirty="0">
              <a:ln w="11430"/>
              <a:solidFill>
                <a:srgbClr val="FFC000"/>
              </a:solidFill>
              <a:effectLst>
                <a:outerShdw blurRad="80000" dist="40000" dir="5040000" algn="tl">
                  <a:srgbClr val="000000">
                    <a:alpha val="30000"/>
                  </a:srgbClr>
                </a:outerShdw>
              </a:effectLst>
            </a:endParaRPr>
          </a:p>
          <a:p>
            <a:r>
              <a:rPr lang="en-US" sz="54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xmlns=""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xmlns=""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xmlns=""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xmlns=""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Driver</a:t>
            </a:r>
            <a:endParaRPr lang="en-US" sz="2400" dirty="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xmlns=""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xmlns=""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xmlns=""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xmlns=""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xmlns=""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xmlns=""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xmlns=""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xmlns=""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xmlns=""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xmlns=""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xmlns=""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xmlns=""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xmlns=""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xmlns=""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xmlns=""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xmlns=""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xmlns=""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xmlns=""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xmlns=""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xmlns=""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xmlns=""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xmlns=""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xmlns=""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xmlns=""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xmlns=""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pic>
        <p:nvPicPr>
          <p:cNvPr id="18" name="Picture 2">
            <a:extLst>
              <a:ext uri="{FF2B5EF4-FFF2-40B4-BE49-F238E27FC236}">
                <a16:creationId xmlns:a16="http://schemas.microsoft.com/office/drawing/2014/main" xmlns="" id="{00E92EA8-3F74-40BC-8E8B-27D4876AF8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6499088" y="2527624"/>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xmlns="" id="{BAF1E9CC-7505-41BF-B43D-E5A95E03F4CC}"/>
              </a:ext>
            </a:extLst>
          </p:cNvPr>
          <p:cNvCxnSpPr>
            <a:cxnSpLocks/>
          </p:cNvCxnSpPr>
          <p:nvPr/>
        </p:nvCxnSpPr>
        <p:spPr>
          <a:xfrm>
            <a:off x="5715000" y="3048000"/>
            <a:ext cx="784088" cy="14535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xmlns="" id="{7938C80C-6149-4E54-B2CC-6755429CC377}"/>
              </a:ext>
            </a:extLst>
          </p:cNvPr>
          <p:cNvSpPr/>
          <p:nvPr/>
        </p:nvSpPr>
        <p:spPr>
          <a:xfrm>
            <a:off x="6400800" y="4593308"/>
            <a:ext cx="2590800" cy="7918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05" t="29890" r="11440"/>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smtClean="0">
                <a:solidFill>
                  <a:srgbClr val="00B0F0"/>
                </a:solidFill>
              </a:rPr>
              <a:t>FS90R</a:t>
            </a:r>
            <a:endParaRPr lang="en-US" sz="2400" b="1" dirty="0">
              <a:solidFill>
                <a:srgbClr val="00B0F0"/>
              </a:solidFill>
            </a:endParaRP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3475631" cy="584775"/>
          </a:xfrm>
          <a:prstGeom prst="rect">
            <a:avLst/>
          </a:prstGeom>
          <a:noFill/>
        </p:spPr>
        <p:txBody>
          <a:bodyPr wrap="none" rtlCol="0">
            <a:spAutoFit/>
          </a:bodyPr>
          <a:lstStyle/>
          <a:p>
            <a:r>
              <a:rPr lang="en-US" sz="3200" i="1" dirty="0"/>
              <a:t>Robot Design </a:t>
            </a:r>
            <a:r>
              <a:rPr lang="en-US" sz="3200" i="1" dirty="0" smtClean="0"/>
              <a:t>and</a:t>
            </a:r>
            <a:endParaRPr lang="en-US" sz="3200" i="1" dirty="0"/>
          </a:p>
        </p:txBody>
      </p:sp>
    </p:spTree>
    <p:extLst>
      <p:ext uri="{BB962C8B-B14F-4D97-AF65-F5344CB8AC3E}">
        <p14:creationId xmlns:p14="http://schemas.microsoft.com/office/powerpoint/2010/main" val="246087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46</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08700" y="13589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841447" y="22545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52</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smtClean="0">
                <a:solidFill>
                  <a:srgbClr val="FFFFFF"/>
                </a:solidFill>
              </a:rPr>
              <a:t>Pillia</a:t>
            </a:r>
            <a:r>
              <a:rPr lang="en-US" sz="2400" dirty="0" smtClean="0">
                <a:solidFill>
                  <a:srgbClr val="FFFFFF"/>
                </a:solidFill>
              </a:rPr>
              <a:t> Brain, the , </a:t>
            </a:r>
            <a:r>
              <a:rPr lang="en-US" sz="2400" dirty="0">
                <a:solidFill>
                  <a:srgbClr val="FFFFFF"/>
                </a:solidFill>
              </a:rPr>
              <a:t>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a16="http://schemas.microsoft.com/office/drawing/2014/main" xmlns=""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a:t>What’s a Conditional </a:t>
            </a:r>
            <a:r>
              <a:rPr lang="en-US" dirty="0" err="1"/>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IF </a:t>
            </a:r>
            <a:r>
              <a:rPr lang="en-US" sz="3300" i="1" u="sng" dirty="0">
                <a:solidFill>
                  <a:srgbClr val="00B050"/>
                </a:solidFill>
              </a:rPr>
              <a:t>the distance is less than a mile</a:t>
            </a:r>
            <a:r>
              <a:rPr lang="en-US" sz="3300" dirty="0">
                <a:solidFill>
                  <a:srgbClr val="00B050"/>
                </a:solidFill>
              </a:rPr>
              <a:t> </a:t>
            </a:r>
            <a:r>
              <a:rPr lang="en-US" sz="3300" dirty="0"/>
              <a:t>then </a:t>
            </a:r>
            <a:r>
              <a:rPr lang="en-US" sz="3300" i="1" u="sng" dirty="0">
                <a:solidFill>
                  <a:srgbClr val="0070C0"/>
                </a:solidFill>
              </a:rPr>
              <a:t>I’ll walk</a:t>
            </a:r>
          </a:p>
          <a:p>
            <a:pPr marL="0" indent="0">
              <a:buNone/>
            </a:pPr>
            <a:r>
              <a:rPr lang="en-US" sz="3300" dirty="0"/>
              <a:t>	ELSE</a:t>
            </a:r>
            <a:r>
              <a:rPr lang="en-US" sz="3300" i="1" dirty="0"/>
              <a:t> </a:t>
            </a:r>
            <a:r>
              <a:rPr lang="en-US" sz="3300" dirty="0"/>
              <a:t>if </a:t>
            </a:r>
            <a:r>
              <a:rPr lang="en-US" sz="3300" i="1" u="sng" dirty="0">
                <a:solidFill>
                  <a:srgbClr val="00B050"/>
                </a:solidFill>
              </a:rPr>
              <a:t>the distance is less than five miles</a:t>
            </a:r>
            <a:r>
              <a:rPr lang="en-US" sz="3300" i="1" dirty="0">
                <a:solidFill>
                  <a:srgbClr val="00B050"/>
                </a:solidFill>
              </a:rPr>
              <a:t> </a:t>
            </a:r>
            <a:r>
              <a:rPr lang="en-US" sz="3300" dirty="0"/>
              <a:t>then</a:t>
            </a:r>
            <a:r>
              <a:rPr lang="en-US" sz="3300" i="1" dirty="0"/>
              <a:t> </a:t>
            </a:r>
            <a:r>
              <a:rPr lang="en-US" sz="3300" i="1" u="sng" dirty="0">
                <a:solidFill>
                  <a:srgbClr val="0070C0"/>
                </a:solidFill>
              </a:rPr>
              <a:t>I’ll take a bus</a:t>
            </a:r>
          </a:p>
          <a:p>
            <a:pPr marL="0" indent="0">
              <a:buNone/>
            </a:pPr>
            <a:r>
              <a:rPr lang="en-US" sz="3300" dirty="0"/>
              <a:t>	ELSE if </a:t>
            </a:r>
            <a:r>
              <a:rPr lang="en-US" sz="3300" i="1" u="sng" dirty="0">
                <a:solidFill>
                  <a:srgbClr val="00B050"/>
                </a:solidFill>
              </a:rPr>
              <a:t>the distance is less than 100 miles </a:t>
            </a:r>
            <a:r>
              <a:rPr lang="en-US" sz="3300" dirty="0"/>
              <a:t>then </a:t>
            </a:r>
            <a:r>
              <a:rPr lang="en-US" sz="3300" i="1" u="sng" dirty="0">
                <a:solidFill>
                  <a:srgbClr val="0070C0"/>
                </a:solidFill>
              </a:rPr>
              <a:t>I’ll drive a car</a:t>
            </a:r>
          </a:p>
          <a:p>
            <a:pPr marL="0" indent="0">
              <a:buNone/>
            </a:pPr>
            <a:r>
              <a:rPr lang="en-US" sz="3300" dirty="0"/>
              <a:t>	ELSE </a:t>
            </a:r>
            <a:r>
              <a:rPr lang="en-US" sz="33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979371" cy="369332"/>
          </a:xfrm>
          <a:prstGeom prst="rect">
            <a:avLst/>
          </a:prstGeom>
          <a:noFill/>
        </p:spPr>
        <p:txBody>
          <a:bodyPr wrap="none" rtlCol="0">
            <a:spAutoFit/>
          </a:bodyPr>
          <a:lstStyle/>
          <a:p>
            <a:r>
              <a:rPr lang="en-US" b="1" dirty="0"/>
              <a:t>Forward</a:t>
            </a:r>
          </a:p>
        </p:txBody>
      </p:sp>
      <p:sp>
        <p:nvSpPr>
          <p:cNvPr id="20" name="TextBox 19"/>
          <p:cNvSpPr txBox="1"/>
          <p:nvPr/>
        </p:nvSpPr>
        <p:spPr>
          <a:xfrm>
            <a:off x="781470" y="4312919"/>
            <a:ext cx="3562385" cy="1477328"/>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288001" y="907993"/>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endParaRPr lang="en-US" dirty="0">
              <a:solidFill>
                <a:srgbClr val="0066FF"/>
              </a:solidFill>
            </a:endParaRP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}else{</a:t>
            </a:r>
          </a:p>
          <a:p>
            <a:r>
              <a:rPr lang="en-US" dirty="0">
                <a:solidFill>
                  <a:srgbClr val="0066FF"/>
                </a:solidFill>
              </a:rPr>
              <a:t>      </a:t>
            </a:r>
            <a:r>
              <a:rPr lang="en-US" dirty="0" err="1">
                <a:solidFill>
                  <a:srgbClr val="0066FF"/>
                </a:solidFill>
              </a:rPr>
              <a:t>changeDirection</a:t>
            </a:r>
            <a:r>
              <a:rPr lang="en-US" dirty="0">
                <a:solidFill>
                  <a:srgbClr val="0066FF"/>
                </a:solidFill>
              </a:rPr>
              <a:t>();</a:t>
            </a:r>
          </a:p>
          <a:p>
            <a:r>
              <a:rPr lang="en-US" dirty="0">
                <a:solidFill>
                  <a:srgbClr val="0066FF"/>
                </a:solidFill>
              </a:rPr>
              <a:t>}</a:t>
            </a: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3cm</a:t>
            </a:r>
            <a:br>
              <a:rPr lang="en-US" dirty="0"/>
            </a:br>
            <a:endParaRPr lang="en-US" dirty="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COLLISION_DISTANCE=3;</a:t>
            </a: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a:t>3cm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RIGHT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const</a:t>
            </a:r>
            <a:r>
              <a:rPr lang="en-US" dirty="0">
                <a:solidFill>
                  <a:srgbClr val="0066FF"/>
                </a:solidFill>
              </a:rPr>
              <a:t> </a:t>
            </a:r>
            <a:r>
              <a:rPr lang="en-US" dirty="0" err="1">
                <a:solidFill>
                  <a:srgbClr val="0066FF"/>
                </a:solidFill>
              </a:rPr>
              <a:t>int</a:t>
            </a:r>
            <a:r>
              <a:rPr lang="en-US" dirty="0">
                <a:solidFill>
                  <a:srgbClr val="0066FF"/>
                </a:solidFill>
              </a:rPr>
              <a:t> TURNING_DISTANCE=15;</a:t>
            </a:r>
          </a:p>
          <a:p>
            <a:endParaRPr lang="en-US" dirty="0">
              <a:solidFill>
                <a:srgbClr val="0066FF"/>
              </a:solidFill>
            </a:endParaRP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right side, then turn left</a:t>
            </a:r>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LEFT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left side, then turn right</a:t>
            </a:r>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a:solidFill>
                <a:srgbClr val="0066FF"/>
              </a:solidFill>
            </a:endParaRPr>
          </a:p>
          <a:p>
            <a:r>
              <a:rPr lang="en-US" dirty="0">
                <a:solidFill>
                  <a:srgbClr val="0066FF"/>
                </a:solidFill>
              </a:rPr>
              <a:t>If (</a:t>
            </a:r>
            <a:r>
              <a:rPr lang="en-US" dirty="0" err="1">
                <a:solidFill>
                  <a:srgbClr val="0066FF"/>
                </a:solidFill>
              </a:rPr>
              <a:t>LeftDistance</a:t>
            </a:r>
            <a:r>
              <a:rPr lang="en-US" dirty="0">
                <a:solidFill>
                  <a:srgbClr val="0066FF"/>
                </a:solidFill>
              </a:rPr>
              <a:t>&lt;TURNING_DISTANCE){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a:solidFill>
                  <a:srgbClr val="0066FF"/>
                </a:solidFill>
              </a:rPr>
              <a:t>GoForward</a:t>
            </a:r>
            <a:r>
              <a:rPr lang="en-US" dirty="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a:t>If we aren’t turning left, right, or stopping, then there are no objects. Go forward!! </a:t>
            </a:r>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a:solidFill>
                  <a:srgbClr val="0066FF"/>
                </a:solidFill>
              </a:rPr>
              <a:t>No objects</a:t>
            </a: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9154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Putting It All Together</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a:solidFill>
                  <a:srgbClr val="FF0000"/>
                </a:solidFill>
              </a:rPr>
              <a:t>COLLISION_DISTANCE</a:t>
            </a: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a:solidFill>
                  <a:srgbClr val="00B050"/>
                </a:solidFill>
              </a:rPr>
              <a:t>TURNING_DISTANCE</a:t>
            </a: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endParaRPr lang="en-US" dirty="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endParaRPr lang="en-US" dirty="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a:solidFill>
                  <a:srgbClr val="0066FF"/>
                </a:solidFill>
              </a:rPr>
              <a:t>}else{</a:t>
            </a:r>
          </a:p>
          <a:p>
            <a:r>
              <a:rPr lang="en-US" dirty="0">
                <a:solidFill>
                  <a:srgbClr val="0066FF"/>
                </a:solidFill>
              </a:rPr>
              <a:t>      </a:t>
            </a:r>
            <a:r>
              <a:rPr lang="en-US" dirty="0" err="1">
                <a:solidFill>
                  <a:srgbClr val="0066FF"/>
                </a:solidFill>
              </a:rPr>
              <a:t>GoForward</a:t>
            </a:r>
            <a:r>
              <a:rPr lang="en-US" dirty="0">
                <a:solidFill>
                  <a:srgbClr val="0066FF"/>
                </a:solidFill>
              </a:rPr>
              <a:t>(2);</a:t>
            </a:r>
          </a:p>
          <a:p>
            <a:r>
              <a:rPr lang="en-US" dirty="0">
                <a:solidFill>
                  <a:srgbClr val="0066FF"/>
                </a:solidFill>
              </a:rPr>
              <a:t>}</a:t>
            </a: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endParaRPr lang="en-US" dirty="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xmlns=""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xmlns=""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xmlns=""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xmlns=""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xmlns=""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xmlns=""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xmlns=""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00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a:t>Loop</a:t>
            </a:r>
          </a:p>
          <a:p>
            <a:pPr marL="0" indent="0">
              <a:buNone/>
            </a:pPr>
            <a:r>
              <a:rPr lang="en-US" sz="1600" dirty="0"/>
              <a:t> void loop() {  </a:t>
            </a:r>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xmlns=""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xmlns=""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xmlns=""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xmlns=""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xmlns=""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xmlns=""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xmlns=""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xmlns=""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xmlns=""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xmlns=""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xmlns=""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xmlns=""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xmlns=""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xmlns="" val="20000"/>
                    </a:ext>
                  </a:extLst>
                </a:gridCol>
                <a:gridCol w="3931065">
                  <a:extLst>
                    <a:ext uri="{9D8B030D-6E8A-4147-A177-3AD203B41FA5}">
                      <a16:colId xmlns:a16="http://schemas.microsoft.com/office/drawing/2014/main" xmlns=""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xmlns=""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xmlns=""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xmlns=""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xmlns=""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xmlns=""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xmlns=""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xmlns=""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xmlns=""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22124</TotalTime>
  <Words>3435</Words>
  <Application>Microsoft Office PowerPoint</Application>
  <PresentationFormat>On-screen Show (4:3)</PresentationFormat>
  <Paragraphs>815</Paragraphs>
  <Slides>70</Slides>
  <Notes>0</Notes>
  <HiddenSlides>0</HiddenSlides>
  <MMClips>0</MMClips>
  <ScaleCrop>false</ScaleCrop>
  <HeadingPairs>
    <vt:vector size="4" baseType="variant">
      <vt:variant>
        <vt:lpstr>Theme</vt:lpstr>
      </vt:variant>
      <vt:variant>
        <vt:i4>1</vt:i4>
      </vt:variant>
      <vt:variant>
        <vt:lpstr>Slide Titles</vt:lpstr>
      </vt:variant>
      <vt:variant>
        <vt:i4>70</vt:i4>
      </vt:variant>
    </vt:vector>
  </HeadingPairs>
  <TitlesOfParts>
    <vt:vector size="71" baseType="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PowerPoint Presentation</vt:lpstr>
      <vt:lpstr>Session 5</vt:lpstr>
      <vt:lpstr>PowerPoint Presentation</vt:lpstr>
      <vt:lpstr>PowerPoint Presentation</vt:lpstr>
      <vt:lpstr>Put all the tech of  the Pillia Brain, the , and crAshleyBot into one and what do you get?  The FischBot 500  Able to navigate the challenges</vt:lpstr>
      <vt:lpstr>FischBot Navigation</vt:lpstr>
      <vt:lpstr>FischBot Navigation</vt:lpstr>
      <vt:lpstr>What’s a Conditional Statment</vt:lpstr>
      <vt:lpstr>Forward</vt:lpstr>
      <vt:lpstr>STOP</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162</cp:revision>
  <cp:lastPrinted>2022-12-24T20:57:55Z</cp:lastPrinted>
  <dcterms:created xsi:type="dcterms:W3CDTF">2020-09-01T22:33:34Z</dcterms:created>
  <dcterms:modified xsi:type="dcterms:W3CDTF">2022-12-27T06:21:12Z</dcterms:modified>
</cp:coreProperties>
</file>